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9" r:id="rId6"/>
    <p:sldId id="257" r:id="rId7"/>
    <p:sldId id="260" r:id="rId8"/>
    <p:sldId id="285" r:id="rId9"/>
    <p:sldId id="270" r:id="rId10"/>
    <p:sldId id="279" r:id="rId11"/>
    <p:sldId id="266" r:id="rId12"/>
    <p:sldId id="276" r:id="rId13"/>
    <p:sldId id="284" r:id="rId14"/>
    <p:sldId id="274" r:id="rId15"/>
    <p:sldId id="273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3300"/>
    <a:srgbClr val="990099"/>
    <a:srgbClr val="CC00FF"/>
    <a:srgbClr val="FF9933"/>
    <a:srgbClr val="008000"/>
    <a:srgbClr val="00FF00"/>
    <a:srgbClr val="FF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400" y="1122363"/>
            <a:ext cx="10236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75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179633" y="-180754"/>
            <a:ext cx="3503733" cy="7576794"/>
            <a:chOff x="-884725" y="-180754"/>
            <a:chExt cx="2627800" cy="75767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8039DF-3523-BB42-B423-3B84D97262FD}"/>
                </a:ext>
              </a:extLst>
            </p:cNvPr>
            <p:cNvSpPr/>
            <p:nvPr/>
          </p:nvSpPr>
          <p:spPr>
            <a:xfrm>
              <a:off x="-138221" y="-180754"/>
              <a:ext cx="823648" cy="529501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4F22DE-BD1D-2C40-906F-DEC99F73787B}"/>
                </a:ext>
              </a:extLst>
            </p:cNvPr>
            <p:cNvGrpSpPr/>
            <p:nvPr/>
          </p:nvGrpSpPr>
          <p:grpSpPr>
            <a:xfrm>
              <a:off x="-884725" y="4600575"/>
              <a:ext cx="2627800" cy="2795465"/>
              <a:chOff x="-356260" y="4095149"/>
              <a:chExt cx="3372592" cy="353706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645DB55-DDFC-0448-8061-D127DD103801}"/>
                  </a:ext>
                </a:extLst>
              </p:cNvPr>
              <p:cNvSpPr/>
              <p:nvPr userDrawn="1"/>
            </p:nvSpPr>
            <p:spPr>
              <a:xfrm>
                <a:off x="-356260" y="4548249"/>
                <a:ext cx="3265716" cy="299801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56ED52E-BB92-1F42-8A39-CFCDADEFB9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386" t="26822" r="20634" b="21705"/>
              <a:stretch/>
            </p:blipFill>
            <p:spPr>
              <a:xfrm>
                <a:off x="-105229" y="4095149"/>
                <a:ext cx="3121561" cy="3537060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C16C4-7D32-F740-8AD1-C64833772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51704" y="369705"/>
            <a:ext cx="1251793" cy="47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98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92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9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19667" y="1340771"/>
            <a:ext cx="10972800" cy="429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marR="0" indent="-2571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 typeface="Wingdings" panose="05000000000000000000" pitchFamily="2" charset="2"/>
              <a:buChar char="l"/>
              <a:tabLst/>
              <a:defRPr sz="1500">
                <a:latin typeface="Myriad Pro" panose="020B0503030403020204" pitchFamily="34" charset="0"/>
              </a:defRPr>
            </a:lvl1pPr>
            <a:lvl2pPr marL="557213" marR="0" indent="-214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 typeface="Wingdings" panose="05000000000000000000" pitchFamily="2" charset="2"/>
              <a:buChar char="¡"/>
              <a:tabLst/>
              <a:defRPr sz="1200">
                <a:latin typeface="Myriad Pro" panose="020B0503030403020204" pitchFamily="34" charset="0"/>
              </a:defRPr>
            </a:lvl2pPr>
            <a:lvl3pPr marL="857250" marR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 typeface="Wingdings" panose="05000000000000000000" pitchFamily="2" charset="2"/>
              <a:buChar char="l"/>
              <a:tabLst/>
              <a:defRPr sz="1200">
                <a:latin typeface="Myriad Pro" panose="020B0503030403020204" pitchFamily="34" charset="0"/>
              </a:defRPr>
            </a:lvl3pPr>
            <a:lvl4pPr marL="1200150" marR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Tx/>
              <a:buChar char="•"/>
              <a:tabLst/>
              <a:defRPr sz="1050">
                <a:latin typeface="Myriad Pro" panose="020B0503030403020204" pitchFamily="34" charset="0"/>
              </a:defRPr>
            </a:lvl4pPr>
            <a:lvl5pPr marL="1543050" marR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 typeface="Wingdings" panose="05000000000000000000" pitchFamily="2" charset="2"/>
              <a:buChar char=""/>
              <a:tabLst/>
              <a:defRPr sz="1050">
                <a:latin typeface="Myriad Pro" panose="020B0503030403020204" pitchFamily="34" charset="0"/>
              </a:defRPr>
            </a:lvl5pPr>
          </a:lstStyle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44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557213" marR="0" lvl="1" indent="-214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 typeface="Wingdings" panose="05000000000000000000" pitchFamily="2" charset="2"/>
              <a:buChar char="¡"/>
              <a:tabLst/>
              <a:defRPr/>
            </a:pPr>
            <a:r>
              <a:rPr kumimoji="0" lang="en-GB" alt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002044"/>
                </a:solidFill>
                <a:effectLst/>
                <a:uLnTx/>
                <a:uFillTx/>
                <a:latin typeface="Myriad Pro" panose="020B0503030403020204" pitchFamily="34" charset="0"/>
              </a:rPr>
              <a:t>Second level</a:t>
            </a:r>
          </a:p>
          <a:p>
            <a:pPr marL="857250" marR="0" lvl="2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GB" altLang="en-US" sz="1425" b="0" i="0" u="none" strike="noStrike" kern="0" cap="none" spc="0" normalizeH="0" baseline="0" noProof="0" dirty="0">
                <a:ln>
                  <a:noFill/>
                </a:ln>
                <a:solidFill>
                  <a:srgbClr val="002044"/>
                </a:solidFill>
                <a:effectLst/>
                <a:uLnTx/>
                <a:uFillTx/>
                <a:latin typeface="Myriad Pro" panose="020B0503030403020204" pitchFamily="34" charset="0"/>
              </a:rPr>
              <a:t>Third level</a:t>
            </a:r>
          </a:p>
          <a:p>
            <a:pPr marL="1200150" marR="0" lvl="3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Tx/>
              <a:buChar char="•"/>
              <a:tabLst/>
              <a:defRPr/>
            </a:pPr>
            <a:r>
              <a: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44"/>
                </a:solidFill>
                <a:effectLst/>
                <a:uLnTx/>
                <a:uFillTx/>
                <a:latin typeface="Myriad Pro" panose="020B0503030403020204" pitchFamily="34" charset="0"/>
              </a:rPr>
              <a:t>Fourth level</a:t>
            </a:r>
          </a:p>
          <a:p>
            <a:pPr marL="1543050" marR="0" lvl="4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A9B8"/>
              </a:buClr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44"/>
                </a:solidFill>
                <a:effectLst/>
                <a:uLnTx/>
                <a:uFillTx/>
                <a:latin typeface="Myriad Pro" panose="020B0503030403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11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5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1" y="9096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4251" y="3913190"/>
            <a:ext cx="10515600" cy="12493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59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1399" y="1825626"/>
            <a:ext cx="4635501" cy="31845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3901" y="1825626"/>
            <a:ext cx="4924001" cy="31845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942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9489" y="938213"/>
            <a:ext cx="5157787" cy="7710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9489" y="1838325"/>
            <a:ext cx="5157787" cy="34480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1" y="938213"/>
            <a:ext cx="5183188" cy="7710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1" y="1838325"/>
            <a:ext cx="5183188" cy="3448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1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9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55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0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10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5114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888" y="457201"/>
            <a:ext cx="3932237" cy="14155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4418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1888" y="2057400"/>
            <a:ext cx="3932237" cy="33718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68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1399" y="365127"/>
            <a:ext cx="9686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01" y="1825626"/>
            <a:ext cx="9686503" cy="3133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179633" y="-180754"/>
            <a:ext cx="3503733" cy="7576794"/>
            <a:chOff x="-884725" y="-180754"/>
            <a:chExt cx="2627800" cy="75767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8039DF-3523-BB42-B423-3B84D97262FD}"/>
                </a:ext>
              </a:extLst>
            </p:cNvPr>
            <p:cNvSpPr/>
            <p:nvPr/>
          </p:nvSpPr>
          <p:spPr>
            <a:xfrm>
              <a:off x="-138221" y="-180754"/>
              <a:ext cx="823648" cy="529501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4F22DE-BD1D-2C40-906F-DEC99F73787B}"/>
                </a:ext>
              </a:extLst>
            </p:cNvPr>
            <p:cNvGrpSpPr/>
            <p:nvPr/>
          </p:nvGrpSpPr>
          <p:grpSpPr>
            <a:xfrm>
              <a:off x="-884725" y="4600575"/>
              <a:ext cx="2627800" cy="2795465"/>
              <a:chOff x="-356260" y="4095149"/>
              <a:chExt cx="3372592" cy="353706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645DB55-DDFC-0448-8061-D127DD103801}"/>
                  </a:ext>
                </a:extLst>
              </p:cNvPr>
              <p:cNvSpPr/>
              <p:nvPr userDrawn="1"/>
            </p:nvSpPr>
            <p:spPr>
              <a:xfrm>
                <a:off x="-356260" y="4548249"/>
                <a:ext cx="3265716" cy="299801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56ED52E-BB92-1F42-8A39-CFCDADEFB9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l="30386" t="26822" r="20634" b="21705"/>
              <a:stretch/>
            </p:blipFill>
            <p:spPr>
              <a:xfrm>
                <a:off x="-105229" y="4095149"/>
                <a:ext cx="3121561" cy="3537060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C16C4-7D32-F740-8AD1-C648337727D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27904" y="365127"/>
            <a:ext cx="1251793" cy="47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5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hyperlink" Target="https://www.ucas.com/what-are-my-options/create-your-ucas-hub-toda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mailto:careers@yorkcollege.ac.uk" TargetMode="External"/><Relationship Id="rId5" Type="http://schemas.openxmlformats.org/officeDocument/2006/relationships/hyperlink" Target="https://www.ucas.com/what-are-my-options/create-your-ucas-hub-today" TargetMode="External"/><Relationship Id="rId4" Type="http://schemas.openxmlformats.org/officeDocument/2006/relationships/hyperlink" Target="https://www.ucas.com/undergraduate/applying-university/ucas-undergraduate-getting-start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hyperlink" Target="mailto:careers@yorkcollege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hyperlink" Target="mailto:careers@yorkcollege.ac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://www.yorkcollege.ac.uk/student-life/622-career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https://www.ucas.com/undergraduate/applying-university/ucas-undergraduate-getting-started" TargetMode="External"/><Relationship Id="rId4" Type="http://schemas.openxmlformats.org/officeDocument/2006/relationships/hyperlink" Target="https://www.ucas.com/ucas/ucas-tariff-point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hyperlink" Target="https://www.ucas.com/undergraduate/applying-university/ucas-undergraduate-getting-start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hyperlink" Target="https://www.ucas.com/undergraduate/applying-university/filling-your-ucas-undergraduate-applicati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jpeg"/><Relationship Id="rId5" Type="http://schemas.openxmlformats.org/officeDocument/2006/relationships/hyperlink" Target="mailto:careers@yorkcollege.ac.uk?subject=guidance" TargetMode="External"/><Relationship Id="rId4" Type="http://schemas.openxmlformats.org/officeDocument/2006/relationships/hyperlink" Target="https://www.ucas.com/undergraduate/applying-university/ucas-undergraduate-getting-start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hyperlink" Target="https://www.ucas.com/undergraduate/applying-university/how-write-ucas-undergraduate-personal-stateme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6"/>
                </a:solidFill>
                <a:latin typeface="Myriad Pro" panose="020B0503030403020204"/>
              </a:rPr>
              <a:t>UCAS presentation</a:t>
            </a:r>
            <a:br>
              <a:rPr lang="en-GB" dirty="0">
                <a:solidFill>
                  <a:schemeClr val="accent6"/>
                </a:solidFill>
                <a:latin typeface="Myriad Pro" panose="020B0503030403020204"/>
              </a:rPr>
            </a:br>
            <a:r>
              <a:rPr lang="en-GB" dirty="0">
                <a:solidFill>
                  <a:schemeClr val="accent6"/>
                </a:solidFill>
                <a:latin typeface="Myriad Pro" panose="020B0503030403020204"/>
              </a:rPr>
              <a:t>Entry 2021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50" y="3851197"/>
            <a:ext cx="4781550" cy="10953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4000" dirty="0">
                <a:solidFill>
                  <a:schemeClr val="accent5"/>
                </a:solidFill>
                <a:latin typeface="Myriad Pro" panose="020B0503030403020204"/>
              </a:rPr>
              <a:t>Lindsey Skelly</a:t>
            </a:r>
          </a:p>
          <a:p>
            <a:pPr>
              <a:spcBef>
                <a:spcPts val="0"/>
              </a:spcBef>
            </a:pPr>
            <a:r>
              <a:rPr lang="en-GB" sz="4000" dirty="0">
                <a:solidFill>
                  <a:schemeClr val="accent5"/>
                </a:solidFill>
                <a:latin typeface="Myriad Pro" panose="020B0503030403020204"/>
              </a:rPr>
              <a:t>Careers Leader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02687D-A450-4815-ABCF-2CE6D7154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07">
        <p:fade/>
      </p:transition>
    </mc:Choice>
    <mc:Fallback xmlns="">
      <p:transition spd="med" advTm="12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E44D-0B0C-4183-9AD5-EA24B3D2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8" y="457200"/>
            <a:ext cx="3932237" cy="113079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00B050"/>
                </a:solidFill>
                <a:latin typeface="Myriad Pro"/>
              </a:rPr>
              <a:t>The UCAS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3A4F-561C-499E-82DD-0AAB42D16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2" y="861391"/>
            <a:ext cx="5789475" cy="499966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What is it?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With your very own UCAS Hub,  you can plan your next steps.  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https://www.ucas.com/what-are-my-options/create-your-ucas-hub-today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UCAS have created lots of handy tools in the hub to help you !</a:t>
            </a:r>
          </a:p>
        </p:txBody>
      </p:sp>
      <p:pic>
        <p:nvPicPr>
          <p:cNvPr id="6150" name="Picture 6" descr="http://iag.wnc.ac.uk/wp-content/uploads/2019/09/download.jpg">
            <a:extLst>
              <a:ext uri="{FF2B5EF4-FFF2-40B4-BE49-F238E27FC236}">
                <a16:creationId xmlns:a16="http://schemas.microsoft.com/office/drawing/2014/main" id="{75176790-D2CD-4E31-8597-D6DF66FC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98" y="2504660"/>
            <a:ext cx="4586514" cy="24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A4CC68-C683-424B-8F47-8C0FBFE65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168">
        <p:fade/>
      </p:transition>
    </mc:Choice>
    <mc:Fallback xmlns="">
      <p:transition spd="med" advTm="91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rgbClr val="FF3399"/>
                </a:solidFill>
              </a:rPr>
              <a:t>2021 Entry UCAS timeline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336164"/>
              </p:ext>
            </p:extLst>
          </p:nvPr>
        </p:nvGraphicFramePr>
        <p:xfrm>
          <a:off x="2186609" y="1360481"/>
          <a:ext cx="8963992" cy="50005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88877">
                  <a:extLst>
                    <a:ext uri="{9D8B030D-6E8A-4147-A177-3AD203B41FA5}">
                      <a16:colId xmlns:a16="http://schemas.microsoft.com/office/drawing/2014/main" val="2089773516"/>
                    </a:ext>
                  </a:extLst>
                </a:gridCol>
                <a:gridCol w="7675115">
                  <a:extLst>
                    <a:ext uri="{9D8B030D-6E8A-4147-A177-3AD203B41FA5}">
                      <a16:colId xmlns:a16="http://schemas.microsoft.com/office/drawing/2014/main" val="2022674962"/>
                    </a:ext>
                  </a:extLst>
                </a:gridCol>
              </a:tblGrid>
              <a:tr h="340174">
                <a:tc>
                  <a:txBody>
                    <a:bodyPr/>
                    <a:lstStyle/>
                    <a:p>
                      <a:r>
                        <a:rPr lang="en-GB" sz="1400" kern="12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19 May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kern="12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UCAS Undergraduate Apply goes live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54440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8 September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Completed 2021 entry applications can be submitted to UCAS</a:t>
                      </a:r>
                      <a:endParaRPr lang="en-GB" sz="1400" dirty="0">
                        <a:solidFill>
                          <a:srgbClr val="002044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41706"/>
                  </a:ext>
                </a:extLst>
              </a:tr>
              <a:tr h="578296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15 October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Deadline for the universities of Oxford and Cambridge, and for most courses in medicine, veterinary medicine/science, and dentistry</a:t>
                      </a:r>
                      <a:endParaRPr lang="en-GB" sz="1400" dirty="0">
                        <a:solidFill>
                          <a:srgbClr val="002044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698361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15 January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Deadline for the majority of undergraduate courses</a:t>
                      </a:r>
                      <a:endParaRPr lang="en-GB" sz="1400" dirty="0">
                        <a:solidFill>
                          <a:srgbClr val="002044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310433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25 February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UCAS Extra opens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600264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5 May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If students receive all decisions by 31 March, reply by 5 May</a:t>
                      </a:r>
                      <a:endParaRPr lang="en-GB" sz="1400" dirty="0">
                        <a:solidFill>
                          <a:srgbClr val="002044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241908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 6 May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Uni/college decisions due on applications submitted by 15 January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737359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pPr marL="0" algn="l" defTabSz="514350" rtl="0" eaLnBrk="1" latinLnBrk="0" hangingPunct="1"/>
                      <a:r>
                        <a:rPr lang="en-GB" sz="1400" kern="12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4 June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If you receive all decisions by 6 May reply by 3 June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577571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18 June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If you receive all decisions by 3 June reply by 17 June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51110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30 June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2021 entry applications received after 30 June are entered into Clearing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36896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4 July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Last date to apply in Extra for 2021 entry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384926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5 July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</a:rPr>
                        <a:t>2021 entry Clearing opens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480979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r>
                        <a:rPr lang="en-GB" sz="1400" kern="12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12 August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2021 A level results day and </a:t>
                      </a:r>
                      <a:r>
                        <a:rPr lang="en-GB" sz="1400" kern="12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2021 Adjustment opens</a:t>
                      </a:r>
                    </a:p>
                  </a:txBody>
                  <a:tcPr>
                    <a:solidFill>
                      <a:srgbClr val="8EA9B8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448627"/>
                  </a:ext>
                </a:extLst>
              </a:tr>
              <a:tr h="340174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19 August</a:t>
                      </a: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2044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Adjustment opens</a:t>
                      </a:r>
                      <a:endParaRPr lang="en-GB" sz="1400" kern="1200" dirty="0">
                        <a:solidFill>
                          <a:srgbClr val="002044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8EA9B8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742430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814C2D-AB4F-42FB-B997-4FF04FC32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6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455">
        <p:fade/>
      </p:transition>
    </mc:Choice>
    <mc:Fallback xmlns="">
      <p:transition spd="med" advTm="50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rgbClr val="0070C0"/>
                </a:solidFill>
              </a:rPr>
              <a:t>How you can help yourself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1399" y="1825627"/>
            <a:ext cx="5584688" cy="3329470"/>
          </a:xfrm>
        </p:spPr>
        <p:txBody>
          <a:bodyPr>
            <a:normAutofit fontScale="92500" lnSpcReduction="10000"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90099"/>
                </a:solidFill>
              </a:rPr>
              <a:t>Start your UCAS application form  today </a:t>
            </a:r>
            <a:r>
              <a:rPr lang="en-US" sz="2400" b="1" dirty="0">
                <a:solidFill>
                  <a:srgbClr val="990099"/>
                </a:solidFill>
                <a:hlinkClick r:id="rId4" tooltip="University and Colleges Application Servi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ucas.com</a:t>
            </a:r>
            <a:r>
              <a:rPr lang="en-US" sz="2400" dirty="0">
                <a:solidFill>
                  <a:srgbClr val="990099"/>
                </a:solidFill>
              </a:rPr>
              <a:t>. </a:t>
            </a:r>
            <a:endParaRPr lang="en-GB" sz="2400" dirty="0">
              <a:solidFill>
                <a:srgbClr val="990099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90099"/>
                </a:solidFill>
              </a:rPr>
              <a:t>Use THE HUB</a:t>
            </a:r>
            <a:r>
              <a:rPr lang="en-GB" sz="2400" dirty="0">
                <a:solidFill>
                  <a:srgbClr val="9900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https://www.ucas.com/what-are-my-options/create-your-ucas-hub-today</a:t>
            </a:r>
            <a:endParaRPr lang="en-GB" sz="2400" dirty="0">
              <a:solidFill>
                <a:srgbClr val="0070C0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90099"/>
                </a:solidFill>
              </a:rPr>
              <a:t>Use the support available and e mail for help </a:t>
            </a:r>
            <a:r>
              <a:rPr lang="en-GB" sz="2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careers@yorkcollege.ac.uk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90099"/>
                </a:solidFill>
              </a:rPr>
              <a:t>Make use of university virtual open days over the summer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90099"/>
                </a:solidFill>
              </a:rPr>
              <a:t>Be brave and try the new ways to access information on line and virtually.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122" name="Picture 2" descr="UCAS Clearing 2017: How students found their university when all ...">
            <a:extLst>
              <a:ext uri="{FF2B5EF4-FFF2-40B4-BE49-F238E27FC236}">
                <a16:creationId xmlns:a16="http://schemas.microsoft.com/office/drawing/2014/main" id="{1A755C9A-7F09-4BBE-8A25-9C123242E0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04" y="3429000"/>
            <a:ext cx="4504203" cy="28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9FC191-D5C7-4692-B7C8-075384A4D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047">
        <p:fade/>
      </p:transition>
    </mc:Choice>
    <mc:Fallback xmlns="">
      <p:transition spd="med" advTm="94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156" y="457201"/>
            <a:ext cx="4359965" cy="1415587"/>
          </a:xfrm>
        </p:spPr>
        <p:txBody>
          <a:bodyPr>
            <a:normAutofit/>
          </a:bodyPr>
          <a:lstStyle/>
          <a:p>
            <a:r>
              <a:rPr lang="en-GB" sz="6000" b="0" dirty="0">
                <a:solidFill>
                  <a:srgbClr val="FF3300"/>
                </a:solidFill>
                <a:latin typeface="Myriad Pro"/>
              </a:rPr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131888" y="1872788"/>
            <a:ext cx="6156808" cy="3556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r>
              <a:rPr lang="en-GB" sz="4400" dirty="0">
                <a:solidFill>
                  <a:srgbClr val="FF3399"/>
                </a:solidFill>
              </a:rPr>
              <a:t>Any questions?</a:t>
            </a:r>
          </a:p>
          <a:p>
            <a:pPr marL="0" indent="0" algn="ctr">
              <a:buNone/>
            </a:pPr>
            <a:r>
              <a:rPr lang="en-GB" sz="2800" dirty="0">
                <a:hlinkClick r:id="rId4"/>
              </a:rPr>
              <a:t>careers@yorkcollege.ac.uk</a:t>
            </a:r>
            <a:endParaRPr lang="en-GB" sz="2800" dirty="0"/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Facebook :York College Careers Guidance</a:t>
            </a:r>
          </a:p>
          <a:p>
            <a:pPr marL="0" indent="0" algn="ctr">
              <a:buNone/>
            </a:pPr>
            <a:endParaRPr lang="en-GB" sz="2800" b="1" dirty="0"/>
          </a:p>
        </p:txBody>
      </p:sp>
      <p:pic>
        <p:nvPicPr>
          <p:cNvPr id="1026" name="Picture 2" descr="Question mark, PowerPoint animation Microsoft PowerPoint Computer ...">
            <a:extLst>
              <a:ext uri="{FF2B5EF4-FFF2-40B4-BE49-F238E27FC236}">
                <a16:creationId xmlns:a16="http://schemas.microsoft.com/office/drawing/2014/main" id="{7CF23D42-1757-4BB3-B439-62D7925F6B0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7" b="14017"/>
          <a:stretch>
            <a:fillRect/>
          </a:stretch>
        </p:blipFill>
        <p:spPr bwMode="auto">
          <a:xfrm>
            <a:off x="7288696" y="2236101"/>
            <a:ext cx="3932238" cy="282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442221-1203-49BB-BAA5-2B6B20C05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499">
        <p:fade/>
      </p:transition>
    </mc:Choice>
    <mc:Fallback xmlns="">
      <p:transition spd="med" advTm="29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32452" y="365125"/>
            <a:ext cx="7155898" cy="1325563"/>
          </a:xfrm>
        </p:spPr>
        <p:txBody>
          <a:bodyPr/>
          <a:lstStyle/>
          <a:p>
            <a:r>
              <a:rPr lang="en-GB" sz="3600" b="0" dirty="0">
                <a:solidFill>
                  <a:srgbClr val="7030A0"/>
                </a:solidFill>
              </a:rPr>
              <a:t>I aim to provide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537252" y="1690688"/>
            <a:ext cx="5738191" cy="375602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en-GB" sz="2800" dirty="0">
              <a:solidFill>
                <a:srgbClr val="FF3300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3300"/>
                </a:solidFill>
              </a:rPr>
              <a:t>An overview of the careers support available at York College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3300"/>
                </a:solidFill>
              </a:rPr>
              <a:t>A step by step guide to the UCAS process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3300"/>
                </a:solidFill>
              </a:rPr>
              <a:t>An understanding of THE UCAS HUB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3300"/>
                </a:solidFill>
              </a:rPr>
              <a:t>A timeline of events and key dates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3300"/>
                </a:solidFill>
              </a:rPr>
              <a:t>Answers to questions you may have</a:t>
            </a:r>
          </a:p>
        </p:txBody>
      </p:sp>
      <p:pic>
        <p:nvPicPr>
          <p:cNvPr id="2050" name="Picture 2" descr="Presentation 101 for University Students -">
            <a:extLst>
              <a:ext uri="{FF2B5EF4-FFF2-40B4-BE49-F238E27FC236}">
                <a16:creationId xmlns:a16="http://schemas.microsoft.com/office/drawing/2014/main" id="{71E0AF1F-CFF7-44F5-9E3B-2E432BBE8250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43" y="2001148"/>
            <a:ext cx="4635416" cy="34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B291BE-BEA7-4C84-A20A-F04E19244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13">
        <p:fade/>
      </p:transition>
    </mc:Choice>
    <mc:Fallback xmlns="">
      <p:transition spd="med" advTm="17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399" y="365127"/>
            <a:ext cx="9686503" cy="1325563"/>
          </a:xfrm>
        </p:spPr>
        <p:txBody>
          <a:bodyPr/>
          <a:lstStyle/>
          <a:p>
            <a:r>
              <a:rPr lang="en-GB" b="0" dirty="0">
                <a:solidFill>
                  <a:schemeClr val="accent6"/>
                </a:solidFill>
              </a:rPr>
              <a:t>Careers guidance in York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99" y="1417983"/>
            <a:ext cx="10651068" cy="422081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rgbClr val="002060"/>
                </a:solidFill>
              </a:rPr>
              <a:t>Careers information, advice and guidance is embedded across the curriculum at York College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rgbClr val="002060"/>
                </a:solidFill>
              </a:rPr>
              <a:t>1:1 Personal Guidance is available;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rgbClr val="002060"/>
                </a:solidFill>
              </a:rPr>
              <a:t>Provided by qualified careers advisers, it is confidential, impartial advice to meet your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rgbClr val="002060"/>
                </a:solidFill>
              </a:rPr>
              <a:t>Currently new systems are being developed to offer appointments from September, in the meantime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rgbClr val="002060"/>
                </a:solidFill>
              </a:rPr>
              <a:t>Email </a:t>
            </a:r>
            <a:r>
              <a:rPr lang="en-GB" sz="25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careers@yorkcollege.ac.uk</a:t>
            </a:r>
            <a:endParaRPr lang="en-GB" sz="25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rgbClr val="002060"/>
                </a:solidFill>
              </a:rPr>
              <a:t>A careers adviser will respond and help you with your plans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D5C702-CBEB-4AD1-AE7E-2DC17706A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693">
        <p:fade/>
      </p:transition>
    </mc:Choice>
    <mc:Fallback xmlns="">
      <p:transition spd="med" advTm="456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b="0" dirty="0">
                <a:solidFill>
                  <a:srgbClr val="C00000"/>
                </a:solidFill>
              </a:rPr>
              <a:t>How can we help you with UCAS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99" y="1298713"/>
            <a:ext cx="10651068" cy="434008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Support is offered throughout the year during tutorial time or via careers guidance meetings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All students will receive personalised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If you change your mind, have a wobble about choices or suddenly decide a whole different plan, we can help!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Information about our service and helpful links are available on our web pages </a:t>
            </a:r>
            <a:r>
              <a:rPr lang="en-GB" sz="2800" dirty="0">
                <a:hlinkClick r:id="rId4"/>
              </a:rPr>
              <a:t>http://www.yorkcollege.ac.uk/student-life/622-careers.html</a:t>
            </a:r>
            <a:endParaRPr lang="en-GB" sz="28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1D5311-BBA9-4A2C-8BC2-8CEA4EB94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31">
        <p:fade/>
      </p:transition>
    </mc:Choice>
    <mc:Fallback xmlns="">
      <p:transition spd="med" advTm="32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9244A-436F-4244-92E7-DDAFDE2B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rgbClr val="FF3300"/>
                </a:solidFill>
              </a:rPr>
              <a:t>Where to start?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507BB-717A-4F50-8750-C06E919E1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399" y="1391478"/>
            <a:ext cx="10651068" cy="42473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CCFF"/>
                </a:solidFill>
              </a:rPr>
              <a:t>If you have any ideas about HE courses you might want to study, it’s worth doing a bit of research now.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CCFF"/>
                </a:solidFill>
              </a:rPr>
              <a:t>Check entry requirements for any courses you're thinking about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CCFF"/>
                </a:solidFill>
              </a:rPr>
              <a:t>Universities and colleges may also list entry requirements using Tariff points. </a:t>
            </a:r>
            <a:r>
              <a:rPr lang="en-US" sz="2400" b="1" dirty="0">
                <a:solidFill>
                  <a:srgbClr val="00CC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out more about the Tariff</a:t>
            </a:r>
            <a:endParaRPr lang="en-US" sz="2400" dirty="0">
              <a:solidFill>
                <a:srgbClr val="00CC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CCFF"/>
                </a:solidFill>
              </a:rPr>
              <a:t>Compare course content – even courses with identical titles can vary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CCFF"/>
                </a:solidFill>
              </a:rPr>
              <a:t>Don’t worry – you don’t need to decide now!</a:t>
            </a:r>
            <a:r>
              <a:rPr lang="en-US" sz="2400" dirty="0">
                <a:solidFill>
                  <a:srgbClr val="00CCFF"/>
                </a:solidFill>
              </a:rPr>
              <a:t> But you need to start thinking about what you want so, in the meantime, find details about what’s involved and how it all works on </a:t>
            </a:r>
            <a:r>
              <a:rPr lang="en-US" sz="2400" b="1" dirty="0">
                <a:solidFill>
                  <a:srgbClr val="00CCFF"/>
                </a:solidFill>
                <a:hlinkClick r:id="rId5" tooltip="University and Colleges Application Servi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ucas.com</a:t>
            </a:r>
            <a:r>
              <a:rPr lang="en-US" sz="2400" dirty="0">
                <a:solidFill>
                  <a:srgbClr val="00CCFF"/>
                </a:solidFill>
              </a:rPr>
              <a:t>.  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1A4175-9FCA-42E3-89DD-8124CD438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999">
        <p:fade/>
      </p:transition>
    </mc:Choice>
    <mc:Fallback xmlns="">
      <p:transition spd="med" advTm="83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0" dirty="0">
                <a:solidFill>
                  <a:srgbClr val="FF0066"/>
                </a:solidFill>
              </a:rPr>
              <a:t>Step-by-step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443" y="1444487"/>
            <a:ext cx="10513024" cy="419431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8000"/>
                </a:solidFill>
              </a:rPr>
              <a:t>Go on line to </a:t>
            </a:r>
            <a:r>
              <a:rPr lang="en-US" sz="2400" b="1" dirty="0">
                <a:solidFill>
                  <a:srgbClr val="00B0F0"/>
                </a:solidFill>
                <a:hlinkClick r:id="rId4" tooltip="University and Colleges Application Servi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ucas.com</a:t>
            </a:r>
            <a:r>
              <a:rPr lang="en-US" sz="2400" dirty="0">
                <a:solidFill>
                  <a:srgbClr val="00B0F0"/>
                </a:solidFill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8000"/>
                </a:solidFill>
              </a:rPr>
              <a:t>Register with </a:t>
            </a:r>
            <a:r>
              <a:rPr lang="en-US" sz="2400" b="1" dirty="0">
                <a:solidFill>
                  <a:srgbClr val="008000"/>
                </a:solidFill>
              </a:rPr>
              <a:t>Apply</a:t>
            </a:r>
            <a:r>
              <a:rPr lang="en-US" sz="2400" dirty="0">
                <a:solidFill>
                  <a:srgbClr val="008000"/>
                </a:solidFill>
              </a:rPr>
              <a:t> to get started</a:t>
            </a:r>
            <a:endParaRPr lang="en-GB" sz="2400" dirty="0">
              <a:solidFill>
                <a:srgbClr val="008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8000"/>
                </a:solidFill>
              </a:rPr>
              <a:t>The ‘Buzzword’ which links students to the college for support and tracking is </a:t>
            </a:r>
            <a:r>
              <a:rPr lang="en-GB" sz="2400" b="1" dirty="0">
                <a:solidFill>
                  <a:srgbClr val="008000"/>
                </a:solidFill>
              </a:rPr>
              <a:t>Minster2021</a:t>
            </a:r>
            <a:r>
              <a:rPr lang="en-GB" sz="2400" dirty="0">
                <a:solidFill>
                  <a:srgbClr val="008000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8000"/>
                </a:solidFill>
              </a:rPr>
              <a:t>Once registered UCAS will keep in touch with you via e mail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8000"/>
                </a:solidFill>
              </a:rPr>
              <a:t>Please remember that the final date for most applications to be submitted to UCAS is </a:t>
            </a:r>
            <a:r>
              <a:rPr lang="en-GB" sz="2400" b="1" dirty="0">
                <a:solidFill>
                  <a:srgbClr val="008000"/>
                </a:solidFill>
              </a:rPr>
              <a:t>15 January</a:t>
            </a:r>
            <a:r>
              <a:rPr lang="en-GB" sz="2400" dirty="0">
                <a:solidFill>
                  <a:srgbClr val="008000"/>
                </a:solidFill>
              </a:rPr>
              <a:t> 2021 </a:t>
            </a:r>
            <a:r>
              <a:rPr lang="en-GB" sz="2400" b="1" dirty="0">
                <a:solidFill>
                  <a:srgbClr val="008000"/>
                </a:solidFill>
              </a:rPr>
              <a:t>but</a:t>
            </a:r>
            <a:r>
              <a:rPr lang="en-GB" sz="2400" dirty="0">
                <a:solidFill>
                  <a:srgbClr val="008000"/>
                </a:solidFill>
              </a:rPr>
              <a:t> college request </a:t>
            </a:r>
            <a:r>
              <a:rPr lang="en-GB" sz="2400" b="1" dirty="0">
                <a:solidFill>
                  <a:srgbClr val="008000"/>
                </a:solidFill>
              </a:rPr>
              <a:t>October half-term </a:t>
            </a:r>
            <a:r>
              <a:rPr lang="en-GB" sz="2400" dirty="0">
                <a:solidFill>
                  <a:srgbClr val="008000"/>
                </a:solidFill>
              </a:rPr>
              <a:t>as a deadline to ensure we can get all applications checked and all references uploaded in good time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88E373-2AA6-412F-9168-62ABB6477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979">
        <p:fade/>
      </p:transition>
    </mc:Choice>
    <mc:Fallback xmlns="">
      <p:transition spd="med" advTm="136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FF0000"/>
                </a:solidFill>
                <a:latin typeface="Myriad Pro" panose="020B0503030403020204"/>
              </a:rPr>
              <a:t>UCAS.com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1964" y="2092325"/>
            <a:ext cx="9064487" cy="3184525"/>
          </a:xfrm>
        </p:spPr>
        <p:txBody>
          <a:bodyPr/>
          <a:lstStyle/>
          <a:p>
            <a:endParaRPr lang="en-GB" sz="2000" dirty="0"/>
          </a:p>
          <a:p>
            <a:r>
              <a:rPr lang="en-GB" sz="2400" dirty="0">
                <a:solidFill>
                  <a:srgbClr val="00B050"/>
                </a:solidFill>
                <a:latin typeface="Myriad Pro" panose="020B0503030403020204"/>
              </a:rPr>
              <a:t>Lets look at this video to see how you complete the application</a:t>
            </a:r>
          </a:p>
          <a:p>
            <a:pPr marL="0" indent="0">
              <a:buNone/>
            </a:pPr>
            <a:r>
              <a:rPr lang="en-GB" sz="2400" dirty="0">
                <a:latin typeface="Myriad Pro" panose="020B0503030403020204"/>
                <a:hlinkClick r:id="rId4"/>
              </a:rPr>
              <a:t>https://www.ucas.com/undergraduate/applying-university/filling-your-ucas-undergraduate-application</a:t>
            </a:r>
            <a:endParaRPr lang="en-US" sz="2400" dirty="0">
              <a:latin typeface="Myriad Pro" panose="020B0503030403020204"/>
            </a:endParaRPr>
          </a:p>
          <a:p>
            <a:endParaRPr lang="en-GB" sz="2000" dirty="0"/>
          </a:p>
        </p:txBody>
      </p:sp>
      <p:pic>
        <p:nvPicPr>
          <p:cNvPr id="3074" name="Picture 2" descr="UCAS - Wikipedia">
            <a:extLst>
              <a:ext uri="{FF2B5EF4-FFF2-40B4-BE49-F238E27FC236}">
                <a16:creationId xmlns:a16="http://schemas.microsoft.com/office/drawing/2014/main" id="{283A12E8-1F3F-46A1-A2C1-F1D42F998F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4" y="4662487"/>
            <a:ext cx="344556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715CE1-4434-4F2C-BF97-C476E16DB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25">
        <p:fade/>
      </p:transition>
    </mc:Choice>
    <mc:Fallback xmlns="">
      <p:transition spd="med" advTm="26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81088" y="457200"/>
            <a:ext cx="5014912" cy="921026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0000"/>
                </a:solidFill>
                <a:latin typeface="Myriad Pro" panose="020B0503030403020204"/>
              </a:rPr>
              <a:t>Where to get help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41774" y="901149"/>
            <a:ext cx="5113614" cy="3816625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endParaRPr lang="en-US" sz="2800" b="1" dirty="0">
              <a:hlinkClick r:id="rId4" tooltip="University and Colleges Application Service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800" b="1" dirty="0">
                <a:hlinkClick r:id="rId4" tooltip="University and Colleges Application Service"/>
              </a:rPr>
              <a:t>ucas.com</a:t>
            </a:r>
            <a:r>
              <a:rPr lang="en-US" sz="2800" dirty="0"/>
              <a:t>.</a:t>
            </a:r>
            <a:endParaRPr lang="en-GB" sz="2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York College careers guidance </a:t>
            </a:r>
            <a:r>
              <a:rPr lang="en-GB" sz="2800" dirty="0">
                <a:hlinkClick r:id="rId5"/>
              </a:rPr>
              <a:t>careers@yorkcollege.ac.uk</a:t>
            </a:r>
            <a:endParaRPr lang="en-GB" sz="2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Progress tutors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B3DEC-DC69-447C-9338-6E97C08C3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411940" y="3977095"/>
            <a:ext cx="842526" cy="114776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098" name="Picture 2" descr="Undergraduate | UCAS">
            <a:extLst>
              <a:ext uri="{FF2B5EF4-FFF2-40B4-BE49-F238E27FC236}">
                <a16:creationId xmlns:a16="http://schemas.microsoft.com/office/drawing/2014/main" id="{1BE85EA0-1092-41A5-8FD0-4E28A9A9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2583070"/>
            <a:ext cx="4219783" cy="23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5A22D5-E01F-4535-A27F-9A021E97C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438">
        <p:fade/>
      </p:transition>
    </mc:Choice>
    <mc:Fallback xmlns="">
      <p:transition spd="med" advTm="46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yriad Pro" panose="020B0503030403020204"/>
              </a:rPr>
              <a:t>Personal Statement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1399" y="1351722"/>
            <a:ext cx="9251951" cy="4344228"/>
          </a:xfrm>
        </p:spPr>
        <p:txBody>
          <a:bodyPr/>
          <a:lstStyle/>
          <a:p>
            <a:r>
              <a:rPr lang="en-US" sz="2400" dirty="0">
                <a:solidFill>
                  <a:srgbClr val="FF3300"/>
                </a:solidFill>
              </a:rPr>
              <a:t>Your personal statement is an important part of the UCAS application. It’s your chance to describe your ambitions, skills, and experience to university and college admissions staff</a:t>
            </a:r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https://www.ucas.com/undergraduate/applying-university/how-write-ucas-undergraduate-personal-statement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rgbClr val="FF3300"/>
                </a:solidFill>
              </a:rPr>
              <a:t>UCAS' personal statement tool</a:t>
            </a:r>
          </a:p>
          <a:p>
            <a:pPr lvl="1"/>
            <a:r>
              <a:rPr lang="en-US" dirty="0">
                <a:solidFill>
                  <a:srgbClr val="FF3300"/>
                </a:solidFill>
              </a:rPr>
              <a:t>This tool is designed to help you think about what to include in your personal statement, and how to structure it. It also counts how many characters you’ve used. </a:t>
            </a:r>
          </a:p>
          <a:p>
            <a:pPr lvl="1"/>
            <a:r>
              <a:rPr lang="en-US" b="1" dirty="0">
                <a:solidFill>
                  <a:srgbClr val="FF3300"/>
                </a:solidFill>
              </a:rPr>
              <a:t>It doesn’t save your work</a:t>
            </a:r>
            <a:r>
              <a:rPr lang="en-US" dirty="0">
                <a:solidFill>
                  <a:srgbClr val="FF3300"/>
                </a:solidFill>
              </a:rPr>
              <a:t>, so it’s important you copy, paste, and save your work regularly</a:t>
            </a:r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5C9A38E-F247-42B3-8DF7-6C5BE723D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595">
        <p:fade/>
      </p:transition>
    </mc:Choice>
    <mc:Fallback xmlns="">
      <p:transition spd="med" advTm="71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3E5DFB0DCD984A9A960F1E539C4702" ma:contentTypeVersion="13" ma:contentTypeDescription="Create a new document." ma:contentTypeScope="" ma:versionID="5798d110e1abd135cabf561c6df04111">
  <xsd:schema xmlns:xsd="http://www.w3.org/2001/XMLSchema" xmlns:xs="http://www.w3.org/2001/XMLSchema" xmlns:p="http://schemas.microsoft.com/office/2006/metadata/properties" xmlns:ns3="725cb1ab-97d0-43aa-b20b-ca12b6a9c8a1" xmlns:ns4="9dc7b343-fe4e-4bc8-add0-15613480888f" targetNamespace="http://schemas.microsoft.com/office/2006/metadata/properties" ma:root="true" ma:fieldsID="c3291632b9aab28b84028fe2c467921e" ns3:_="" ns4:_="">
    <xsd:import namespace="725cb1ab-97d0-43aa-b20b-ca12b6a9c8a1"/>
    <xsd:import namespace="9dc7b343-fe4e-4bc8-add0-1561348088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5cb1ab-97d0-43aa-b20b-ca12b6a9c8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7b343-fe4e-4bc8-add0-15613480888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B75789-89D8-4CDA-BC75-B69F81BEB6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5cb1ab-97d0-43aa-b20b-ca12b6a9c8a1"/>
    <ds:schemaRef ds:uri="9dc7b343-fe4e-4bc8-add0-1561348088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29B107-EF4E-483A-B472-A3FCF41D09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CC649C-78A4-4A9E-9AE1-D5372763E2F2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9dc7b343-fe4e-4bc8-add0-15613480888f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725cb1ab-97d0-43aa-b20b-ca12b6a9c8a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710</Words>
  <Application>Microsoft Office PowerPoint</Application>
  <PresentationFormat>Widescreen</PresentationFormat>
  <Paragraphs>96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Myriad Pro</vt:lpstr>
      <vt:lpstr>Wingdings</vt:lpstr>
      <vt:lpstr>1_Office Theme</vt:lpstr>
      <vt:lpstr>UCAS presentation Entry 2021 </vt:lpstr>
      <vt:lpstr>I aim to provide</vt:lpstr>
      <vt:lpstr>Careers guidance in York College</vt:lpstr>
      <vt:lpstr>How can we help you with UCAS ?</vt:lpstr>
      <vt:lpstr>Where to start?</vt:lpstr>
      <vt:lpstr>Step-by-step</vt:lpstr>
      <vt:lpstr>UCAS.com</vt:lpstr>
      <vt:lpstr>Where to get help</vt:lpstr>
      <vt:lpstr>Personal Statement</vt:lpstr>
      <vt:lpstr>The UCAS HUB</vt:lpstr>
      <vt:lpstr>2021 Entry UCAS timeline</vt:lpstr>
      <vt:lpstr>How you can help yourself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UCAS presentation Entry 2021</dc:title>
  <dc:creator>Lindsey Skelly</dc:creator>
  <cp:lastModifiedBy>Connie Parkinson</cp:lastModifiedBy>
  <cp:revision>16</cp:revision>
  <dcterms:created xsi:type="dcterms:W3CDTF">2020-06-05T14:18:06Z</dcterms:created>
  <dcterms:modified xsi:type="dcterms:W3CDTF">2020-06-17T10:57:51Z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18004408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  <property fmtid="{D5CDD505-2E9C-101B-9397-08002B2CF9AE}" pid="5" name="ContentTypeId">
    <vt:lpwstr>0x010100173E5DFB0DCD984A9A960F1E539C4702</vt:lpwstr>
  </property>
</Properties>
</file>